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2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-5-3.svg>
</file>

<file path=ppt/media/image-5-5.svg>
</file>

<file path=ppt/media/image-5-7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929FA-1A75-4F5C-8A1D-F5E8D4895299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22AAF-894F-431E-BD47-891A96490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20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720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83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29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909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28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516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4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41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81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151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10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207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5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39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43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8324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4217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662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94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338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60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73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14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22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47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515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25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0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21968-C1F2-4417-AD57-CDD1CD2092A7}" type="datetimeFigureOut">
              <a:rPr lang="en-US" smtClean="0"/>
              <a:t>1/21/2026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80352-BA8D-4A0F-B30A-E051FC100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412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png"/><Relationship Id="rId7" Type="http://schemas.openxmlformats.org/officeDocument/2006/relationships/image" Target="../media/image-5-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-5-5.svg"/><Relationship Id="rId5" Type="http://schemas.openxmlformats.org/officeDocument/2006/relationships/image" Target="../media/image-5-3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1346814"/>
            <a:ext cx="6297018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ConceptSnap: AI-Enhanced Mastery Through Active Recall</a:t>
            </a:r>
            <a:endParaRPr lang="en-US" sz="3708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4291" y="6450419"/>
            <a:ext cx="1467709" cy="3189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96455" y="5345724"/>
            <a:ext cx="6722842" cy="63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Presented </a:t>
            </a:r>
            <a:r>
              <a:rPr lang="en-US" sz="1458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by: </a:t>
            </a:r>
            <a:r>
              <a:rPr lang="en-US" sz="1458" dirty="0" smtClean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Quantum </a:t>
            </a:r>
            <a:r>
              <a:rPr lang="en-US" sz="1458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Forge (Team I)</a:t>
            </a:r>
            <a:endParaRPr lang="en-US" sz="1458" dirty="0"/>
          </a:p>
        </p:txBody>
      </p:sp>
      <p:sp>
        <p:nvSpPr>
          <p:cNvPr id="7" name="Text 3"/>
          <p:cNvSpPr/>
          <p:nvPr/>
        </p:nvSpPr>
        <p:spPr>
          <a:xfrm>
            <a:off x="6796455" y="5648143"/>
            <a:ext cx="6722842" cy="63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Members: Nischal Dhakal, Roshan Khang, Suman Khanal</a:t>
            </a:r>
            <a:endParaRPr lang="en-US" sz="1458" dirty="0"/>
          </a:p>
        </p:txBody>
      </p:sp>
      <p:sp>
        <p:nvSpPr>
          <p:cNvPr id="8" name="Text 4"/>
          <p:cNvSpPr/>
          <p:nvPr/>
        </p:nvSpPr>
        <p:spPr>
          <a:xfrm>
            <a:off x="6796454" y="5967081"/>
            <a:ext cx="6722842" cy="63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Date:2026/01/20</a:t>
            </a:r>
            <a:endParaRPr lang="en-US" sz="1458" dirty="0"/>
          </a:p>
        </p:txBody>
      </p:sp>
    </p:spTree>
    <p:extLst>
      <p:ext uri="{BB962C8B-B14F-4D97-AF65-F5344CB8AC3E}">
        <p14:creationId xmlns:p14="http://schemas.microsoft.com/office/powerpoint/2010/main" val="616701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648792"/>
            <a:ext cx="5094684" cy="561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16"/>
              </a:lnSpc>
            </a:pPr>
            <a:r>
              <a:rPr lang="en-US" sz="35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The 'Memorization Trap'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5233492" y="1735138"/>
            <a:ext cx="3063181" cy="2437408"/>
          </a:xfrm>
          <a:prstGeom prst="roundRect">
            <a:avLst>
              <a:gd name="adj" fmla="val 5002"/>
            </a:avLst>
          </a:prstGeom>
          <a:solidFill>
            <a:srgbClr val="FFF8F0"/>
          </a:solidFill>
          <a:ln/>
        </p:spPr>
      </p:sp>
      <p:sp>
        <p:nvSpPr>
          <p:cNvPr id="5" name="Shape 2"/>
          <p:cNvSpPr/>
          <p:nvPr/>
        </p:nvSpPr>
        <p:spPr>
          <a:xfrm>
            <a:off x="5233492" y="1709738"/>
            <a:ext cx="3063181" cy="101600"/>
          </a:xfrm>
          <a:prstGeom prst="roundRect">
            <a:avLst>
              <a:gd name="adj" fmla="val 74233"/>
            </a:avLst>
          </a:prstGeom>
          <a:solidFill>
            <a:srgbClr val="D2600F"/>
          </a:solidFill>
          <a:ln/>
        </p:spPr>
      </p:sp>
      <p:sp>
        <p:nvSpPr>
          <p:cNvPr id="6" name="Shape 3"/>
          <p:cNvSpPr/>
          <p:nvPr/>
        </p:nvSpPr>
        <p:spPr>
          <a:xfrm>
            <a:off x="6495703" y="1465858"/>
            <a:ext cx="538658" cy="538658"/>
          </a:xfrm>
          <a:prstGeom prst="roundRect">
            <a:avLst>
              <a:gd name="adj" fmla="val 141463"/>
            </a:avLst>
          </a:prstGeom>
          <a:solidFill>
            <a:srgbClr val="D2600F"/>
          </a:solidFill>
          <a:ln/>
        </p:spPr>
      </p:sp>
      <p:sp>
        <p:nvSpPr>
          <p:cNvPr id="7" name="Text 4"/>
          <p:cNvSpPr/>
          <p:nvPr/>
        </p:nvSpPr>
        <p:spPr>
          <a:xfrm>
            <a:off x="6657331" y="1600498"/>
            <a:ext cx="215404" cy="269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25"/>
              </a:lnSpc>
            </a:pPr>
            <a:r>
              <a:rPr lang="en-US" sz="1667" dirty="0">
                <a:solidFill>
                  <a:srgbClr val="FFFFF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1667" dirty="0"/>
          </a:p>
        </p:txBody>
      </p:sp>
      <p:sp>
        <p:nvSpPr>
          <p:cNvPr id="8" name="Text 5"/>
          <p:cNvSpPr/>
          <p:nvPr/>
        </p:nvSpPr>
        <p:spPr>
          <a:xfrm>
            <a:off x="5438379" y="2184003"/>
            <a:ext cx="2444353" cy="280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Surface-Level Learning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438378" y="2566789"/>
            <a:ext cx="2653407" cy="1400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7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Students often memorize facts for exams without truly grasping the underlying concepts or their interconnectedness.</a:t>
            </a:r>
            <a:endParaRPr lang="en-US" sz="1375" dirty="0"/>
          </a:p>
        </p:txBody>
      </p:sp>
      <p:sp>
        <p:nvSpPr>
          <p:cNvPr id="10" name="Shape 7"/>
          <p:cNvSpPr/>
          <p:nvPr/>
        </p:nvSpPr>
        <p:spPr>
          <a:xfrm>
            <a:off x="8467229" y="1735138"/>
            <a:ext cx="3063280" cy="2437408"/>
          </a:xfrm>
          <a:prstGeom prst="roundRect">
            <a:avLst>
              <a:gd name="adj" fmla="val 5002"/>
            </a:avLst>
          </a:prstGeom>
          <a:solidFill>
            <a:srgbClr val="FFF8F0"/>
          </a:solidFill>
          <a:ln/>
        </p:spPr>
      </p:sp>
      <p:sp>
        <p:nvSpPr>
          <p:cNvPr id="11" name="Shape 8"/>
          <p:cNvSpPr/>
          <p:nvPr/>
        </p:nvSpPr>
        <p:spPr>
          <a:xfrm>
            <a:off x="8467229" y="1709738"/>
            <a:ext cx="3063280" cy="101600"/>
          </a:xfrm>
          <a:prstGeom prst="roundRect">
            <a:avLst>
              <a:gd name="adj" fmla="val 74233"/>
            </a:avLst>
          </a:prstGeom>
          <a:solidFill>
            <a:srgbClr val="D2600F"/>
          </a:solidFill>
          <a:ln/>
        </p:spPr>
      </p:sp>
      <p:sp>
        <p:nvSpPr>
          <p:cNvPr id="12" name="Shape 9"/>
          <p:cNvSpPr/>
          <p:nvPr/>
        </p:nvSpPr>
        <p:spPr>
          <a:xfrm>
            <a:off x="9729539" y="1465858"/>
            <a:ext cx="538658" cy="538658"/>
          </a:xfrm>
          <a:prstGeom prst="roundRect">
            <a:avLst>
              <a:gd name="adj" fmla="val 141463"/>
            </a:avLst>
          </a:prstGeom>
          <a:solidFill>
            <a:srgbClr val="D2600F"/>
          </a:solidFill>
          <a:ln/>
        </p:spPr>
      </p:sp>
      <p:sp>
        <p:nvSpPr>
          <p:cNvPr id="13" name="Text 10"/>
          <p:cNvSpPr/>
          <p:nvPr/>
        </p:nvSpPr>
        <p:spPr>
          <a:xfrm>
            <a:off x="9891167" y="1600498"/>
            <a:ext cx="215404" cy="269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25"/>
              </a:lnSpc>
            </a:pPr>
            <a:r>
              <a:rPr lang="en-US" sz="1667" dirty="0">
                <a:solidFill>
                  <a:srgbClr val="FFFFF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1667" dirty="0"/>
          </a:p>
        </p:txBody>
      </p:sp>
      <p:sp>
        <p:nvSpPr>
          <p:cNvPr id="14" name="Text 11"/>
          <p:cNvSpPr/>
          <p:nvPr/>
        </p:nvSpPr>
        <p:spPr>
          <a:xfrm>
            <a:off x="8672116" y="2184004"/>
            <a:ext cx="2653507" cy="560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Lack of Deep Understanding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8672116" y="2847281"/>
            <a:ext cx="2653507" cy="1120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7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leads to a fragile understanding that quickly fades, failing to equip learners with critical thinking skills.</a:t>
            </a:r>
            <a:endParaRPr lang="en-US" sz="1375" dirty="0"/>
          </a:p>
        </p:txBody>
      </p:sp>
      <p:sp>
        <p:nvSpPr>
          <p:cNvPr id="16" name="Shape 13"/>
          <p:cNvSpPr/>
          <p:nvPr/>
        </p:nvSpPr>
        <p:spPr>
          <a:xfrm>
            <a:off x="5233492" y="4612382"/>
            <a:ext cx="6297018" cy="1596728"/>
          </a:xfrm>
          <a:prstGeom prst="roundRect">
            <a:avLst>
              <a:gd name="adj" fmla="val 7636"/>
            </a:avLst>
          </a:prstGeom>
          <a:solidFill>
            <a:srgbClr val="FFF8F0"/>
          </a:solidFill>
          <a:ln/>
        </p:spPr>
      </p:sp>
      <p:sp>
        <p:nvSpPr>
          <p:cNvPr id="17" name="Shape 14"/>
          <p:cNvSpPr/>
          <p:nvPr/>
        </p:nvSpPr>
        <p:spPr>
          <a:xfrm>
            <a:off x="5233492" y="4586982"/>
            <a:ext cx="6297018" cy="101600"/>
          </a:xfrm>
          <a:prstGeom prst="roundRect">
            <a:avLst>
              <a:gd name="adj" fmla="val 74233"/>
            </a:avLst>
          </a:prstGeom>
          <a:solidFill>
            <a:srgbClr val="D2600F"/>
          </a:solidFill>
          <a:ln/>
        </p:spPr>
      </p:sp>
      <p:sp>
        <p:nvSpPr>
          <p:cNvPr id="18" name="Shape 15"/>
          <p:cNvSpPr/>
          <p:nvPr/>
        </p:nvSpPr>
        <p:spPr>
          <a:xfrm>
            <a:off x="8112671" y="4343103"/>
            <a:ext cx="538658" cy="538658"/>
          </a:xfrm>
          <a:prstGeom prst="roundRect">
            <a:avLst>
              <a:gd name="adj" fmla="val 141463"/>
            </a:avLst>
          </a:prstGeom>
          <a:solidFill>
            <a:srgbClr val="D2600F"/>
          </a:solidFill>
          <a:ln/>
        </p:spPr>
      </p:sp>
      <p:sp>
        <p:nvSpPr>
          <p:cNvPr id="19" name="Text 16"/>
          <p:cNvSpPr/>
          <p:nvPr/>
        </p:nvSpPr>
        <p:spPr>
          <a:xfrm>
            <a:off x="8274299" y="4477743"/>
            <a:ext cx="215404" cy="269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25"/>
              </a:lnSpc>
            </a:pPr>
            <a:r>
              <a:rPr lang="en-US" sz="1667" dirty="0">
                <a:solidFill>
                  <a:srgbClr val="FFFFFF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1667" dirty="0"/>
          </a:p>
        </p:txBody>
      </p:sp>
      <p:sp>
        <p:nvSpPr>
          <p:cNvPr id="20" name="Text 17"/>
          <p:cNvSpPr/>
          <p:nvPr/>
        </p:nvSpPr>
        <p:spPr>
          <a:xfrm>
            <a:off x="5438379" y="5061247"/>
            <a:ext cx="2648943" cy="280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Disconnected Knowledge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5438379" y="5444034"/>
            <a:ext cx="5887244" cy="560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67"/>
              </a:lnSpc>
            </a:pPr>
            <a:r>
              <a:rPr lang="en-US" sz="137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Information is stored in isolation, preventing the formation of robust mental models essential for true mastery.</a:t>
            </a:r>
            <a:endParaRPr lang="en-US" sz="1375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4291" y="6450419"/>
            <a:ext cx="1467709" cy="31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098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4291" y="6450419"/>
            <a:ext cx="1467709" cy="318977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0"/>
            <a:ext cx="4572000" cy="686018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1350" y="503932"/>
            <a:ext cx="6337300" cy="108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250"/>
              </a:lnSpc>
            </a:pPr>
            <a:r>
              <a:rPr lang="en-US" sz="3417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The Solution: Explain-Diagnose-Reinforce</a:t>
            </a:r>
            <a:endParaRPr lang="en-US" sz="3417" dirty="0"/>
          </a:p>
        </p:txBody>
      </p:sp>
      <p:sp>
        <p:nvSpPr>
          <p:cNvPr id="4" name="Text 1"/>
          <p:cNvSpPr/>
          <p:nvPr/>
        </p:nvSpPr>
        <p:spPr>
          <a:xfrm>
            <a:off x="641350" y="1840012"/>
            <a:ext cx="6337300" cy="543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ConceptSnap empowers students to become teachers, leveraging the proven </a:t>
            </a:r>
            <a:r>
              <a:rPr lang="en-US" sz="1333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Feynman Technique</a:t>
            </a:r>
            <a:r>
              <a:rPr lang="en-US" sz="13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solidify understanding.</a:t>
            </a:r>
            <a:endParaRPr lang="en-US" sz="133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50" y="2569170"/>
            <a:ext cx="870446" cy="12623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77095" y="2743200"/>
            <a:ext cx="2176066" cy="271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708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Explain</a:t>
            </a:r>
            <a:endParaRPr lang="en-US" sz="1708" dirty="0"/>
          </a:p>
        </p:txBody>
      </p:sp>
      <p:sp>
        <p:nvSpPr>
          <p:cNvPr id="7" name="Text 3"/>
          <p:cNvSpPr/>
          <p:nvPr/>
        </p:nvSpPr>
        <p:spPr>
          <a:xfrm>
            <a:off x="1677095" y="3114378"/>
            <a:ext cx="5301556" cy="543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Users articulate concepts in their own words, fostering active recall and identifying weak points.</a:t>
            </a:r>
            <a:endParaRPr lang="en-US" sz="1333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350" y="3831531"/>
            <a:ext cx="870446" cy="126236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77095" y="4005560"/>
            <a:ext cx="2176066" cy="271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708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Diagnose</a:t>
            </a:r>
            <a:endParaRPr lang="en-US" sz="1708" dirty="0"/>
          </a:p>
        </p:txBody>
      </p:sp>
      <p:sp>
        <p:nvSpPr>
          <p:cNvPr id="10" name="Text 5"/>
          <p:cNvSpPr/>
          <p:nvPr/>
        </p:nvSpPr>
        <p:spPr>
          <a:xfrm>
            <a:off x="1677095" y="4376738"/>
            <a:ext cx="5301556" cy="543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AI pinpoints knowledge gaps and misunderstandings within the explanation.</a:t>
            </a:r>
            <a:endParaRPr lang="en-US" sz="1333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350" y="5093891"/>
            <a:ext cx="870446" cy="126236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677095" y="5267920"/>
            <a:ext cx="2176066" cy="271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708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Reinforce</a:t>
            </a:r>
            <a:endParaRPr lang="en-US" sz="1708" dirty="0"/>
          </a:p>
        </p:txBody>
      </p:sp>
      <p:sp>
        <p:nvSpPr>
          <p:cNvPr id="13" name="Text 7"/>
          <p:cNvSpPr/>
          <p:nvPr/>
        </p:nvSpPr>
        <p:spPr>
          <a:xfrm>
            <a:off x="1677095" y="5639098"/>
            <a:ext cx="5301556" cy="543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25"/>
              </a:lnSpc>
            </a:pPr>
            <a:r>
              <a:rPr lang="en-US" sz="13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Tailored exercises and explanations are provided to strengthen areas of weakness.</a:t>
            </a: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4271941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220" y="507008"/>
            <a:ext cx="9969599" cy="576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00"/>
              </a:lnSpc>
            </a:pPr>
            <a:r>
              <a:rPr lang="en-US" sz="3625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How It Works: The Heuristic Diagnostic Engine</a:t>
            </a:r>
            <a:endParaRPr lang="en-US" sz="3625" dirty="0"/>
          </a:p>
        </p:txBody>
      </p:sp>
      <p:sp>
        <p:nvSpPr>
          <p:cNvPr id="3" name="Text 1"/>
          <p:cNvSpPr/>
          <p:nvPr/>
        </p:nvSpPr>
        <p:spPr>
          <a:xfrm>
            <a:off x="645220" y="1525588"/>
            <a:ext cx="6360914" cy="884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41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 the core of ConceptSnap is our innovative </a:t>
            </a:r>
            <a:r>
              <a:rPr lang="en-US" sz="1417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Heuristic Diagnostic Engine</a:t>
            </a:r>
            <a:r>
              <a:rPr lang="en-US" sz="141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It's designed for speed and efficiency, offering real-time feedback without the high costs of traditional AI APIs.</a:t>
            </a:r>
            <a:endParaRPr lang="en-US" sz="1417" dirty="0"/>
          </a:p>
        </p:txBody>
      </p:sp>
      <p:sp>
        <p:nvSpPr>
          <p:cNvPr id="4" name="Text 2"/>
          <p:cNvSpPr/>
          <p:nvPr/>
        </p:nvSpPr>
        <p:spPr>
          <a:xfrm>
            <a:off x="645220" y="2576116"/>
            <a:ext cx="6360914" cy="5897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Semantic Keyword Mapping:</a:t>
            </a:r>
            <a:r>
              <a:rPr lang="en-US" sz="141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Analyzes the meaning and relationships between keywords in user explanations.</a:t>
            </a:r>
            <a:endParaRPr lang="en-US" sz="1417" dirty="0"/>
          </a:p>
        </p:txBody>
      </p:sp>
      <p:sp>
        <p:nvSpPr>
          <p:cNvPr id="5" name="Text 3"/>
          <p:cNvSpPr/>
          <p:nvPr/>
        </p:nvSpPr>
        <p:spPr>
          <a:xfrm>
            <a:off x="645220" y="3230365"/>
            <a:ext cx="6360914" cy="5897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Contextual Understanding:</a:t>
            </a:r>
            <a:r>
              <a:rPr lang="en-US" sz="141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Identifies conceptual gaps by comparing user input to an expertly curated knowledge base.</a:t>
            </a:r>
            <a:endParaRPr lang="en-US" sz="1417" dirty="0"/>
          </a:p>
        </p:txBody>
      </p:sp>
      <p:sp>
        <p:nvSpPr>
          <p:cNvPr id="6" name="Text 4"/>
          <p:cNvSpPr/>
          <p:nvPr/>
        </p:nvSpPr>
        <p:spPr>
          <a:xfrm>
            <a:off x="645220" y="3884613"/>
            <a:ext cx="6360914" cy="5897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292"/>
              </a:lnSpc>
              <a:buSzPct val="100000"/>
              <a:buChar char="•"/>
            </a:pPr>
            <a:r>
              <a:rPr lang="en-US" sz="1417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Blazing Fast:</a:t>
            </a:r>
            <a:r>
              <a:rPr lang="en-US" sz="141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Provides diagnostic feedback in less than 200 milliseconds, ensuring a seamless learning experience.</a:t>
            </a:r>
            <a:endParaRPr lang="en-US" sz="1417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342" y="1567061"/>
            <a:ext cx="4090690" cy="409069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45220" y="6072485"/>
            <a:ext cx="10901561" cy="294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92"/>
              </a:lnSpc>
            </a:pPr>
            <a:r>
              <a:rPr lang="en-US" sz="141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allows ConceptSnap to provide instant, precise feedback, guiding students to a deeper understanding more effectively.</a:t>
            </a:r>
            <a:endParaRPr lang="en-US" sz="1417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4291" y="6450419"/>
            <a:ext cx="1467709" cy="31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237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28035" y="517327"/>
            <a:ext cx="6307931" cy="93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667"/>
              </a:lnSpc>
            </a:pPr>
            <a:r>
              <a:rPr lang="en-US" sz="2917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Robust &amp; Efficient: Our Technical Stack</a:t>
            </a:r>
            <a:endParaRPr lang="en-US" sz="2917" dirty="0"/>
          </a:p>
        </p:txBody>
      </p:sp>
      <p:sp>
        <p:nvSpPr>
          <p:cNvPr id="4" name="Text 1"/>
          <p:cNvSpPr/>
          <p:nvPr/>
        </p:nvSpPr>
        <p:spPr>
          <a:xfrm>
            <a:off x="5228035" y="1634431"/>
            <a:ext cx="6307931" cy="4316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667"/>
              </a:lnSpc>
            </a:pPr>
            <a:r>
              <a:rPr lang="en-US" sz="116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ConceptSnap is built on a modern, containerized architecture designed for performance, reliability, and ease of deployment.</a:t>
            </a:r>
            <a:endParaRPr lang="en-US" sz="1167" dirty="0"/>
          </a:p>
        </p:txBody>
      </p:sp>
      <p:sp>
        <p:nvSpPr>
          <p:cNvPr id="5" name="Shape 2"/>
          <p:cNvSpPr/>
          <p:nvPr/>
        </p:nvSpPr>
        <p:spPr>
          <a:xfrm>
            <a:off x="5228035" y="2200969"/>
            <a:ext cx="6307931" cy="4139605"/>
          </a:xfrm>
          <a:prstGeom prst="roundRect">
            <a:avLst>
              <a:gd name="adj" fmla="val 152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5234384" y="2207320"/>
            <a:ext cx="6295232" cy="941784"/>
          </a:xfrm>
          <a:prstGeom prst="roundRect">
            <a:avLst>
              <a:gd name="adj" fmla="val 6688"/>
            </a:avLst>
          </a:prstGeom>
          <a:solidFill>
            <a:srgbClr val="FCE2CF"/>
          </a:solidFill>
          <a:ln/>
        </p:spPr>
      </p:sp>
      <p:sp>
        <p:nvSpPr>
          <p:cNvPr id="7" name="Text 4"/>
          <p:cNvSpPr/>
          <p:nvPr/>
        </p:nvSpPr>
        <p:spPr>
          <a:xfrm>
            <a:off x="5354340" y="2327275"/>
            <a:ext cx="1874540" cy="234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458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React (Vite)</a:t>
            </a:r>
            <a:endParaRPr lang="en-US" sz="1458" dirty="0"/>
          </a:p>
        </p:txBody>
      </p:sp>
      <p:sp>
        <p:nvSpPr>
          <p:cNvPr id="8" name="Text 5"/>
          <p:cNvSpPr/>
          <p:nvPr/>
        </p:nvSpPr>
        <p:spPr>
          <a:xfrm>
            <a:off x="5354340" y="2633465"/>
            <a:ext cx="6055320" cy="215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67"/>
              </a:lnSpc>
            </a:pPr>
            <a:r>
              <a:rPr lang="en-US" sz="116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Dynamic, responsive, and blazing-fast user interfaces.</a:t>
            </a:r>
            <a:endParaRPr lang="en-US" sz="1167" dirty="0"/>
          </a:p>
        </p:txBody>
      </p:sp>
      <p:sp>
        <p:nvSpPr>
          <p:cNvPr id="9" name="Shape 6"/>
          <p:cNvSpPr/>
          <p:nvPr/>
        </p:nvSpPr>
        <p:spPr>
          <a:xfrm>
            <a:off x="5234384" y="3149104"/>
            <a:ext cx="6295232" cy="1121668"/>
          </a:xfrm>
          <a:prstGeom prst="rect">
            <a:avLst/>
          </a:prstGeom>
          <a:solidFill>
            <a:srgbClr val="FCE2CF"/>
          </a:solidFill>
          <a:ln/>
        </p:spPr>
      </p:sp>
      <p:sp>
        <p:nvSpPr>
          <p:cNvPr id="10" name="Shape 7"/>
          <p:cNvSpPr/>
          <p:nvPr/>
        </p:nvSpPr>
        <p:spPr>
          <a:xfrm>
            <a:off x="5234384" y="3149104"/>
            <a:ext cx="6295232" cy="19050"/>
          </a:xfrm>
          <a:prstGeom prst="roundRect">
            <a:avLst>
              <a:gd name="adj" fmla="val 330640"/>
            </a:avLst>
          </a:prstGeom>
          <a:solidFill>
            <a:srgbClr val="E2C8B5"/>
          </a:solidFill>
          <a:ln/>
        </p:spPr>
      </p:sp>
      <p:sp>
        <p:nvSpPr>
          <p:cNvPr id="11" name="Shape 8"/>
          <p:cNvSpPr/>
          <p:nvPr/>
        </p:nvSpPr>
        <p:spPr>
          <a:xfrm>
            <a:off x="8194477" y="2971205"/>
            <a:ext cx="374848" cy="374848"/>
          </a:xfrm>
          <a:prstGeom prst="roundRect">
            <a:avLst>
              <a:gd name="adj" fmla="val 16803"/>
            </a:avLst>
          </a:prstGeom>
          <a:solidFill>
            <a:srgbClr val="FFF8F0"/>
          </a:solidFill>
          <a:ln w="22860">
            <a:solidFill>
              <a:srgbClr val="E2C8B5"/>
            </a:solidFill>
            <a:prstDash val="solid"/>
          </a:ln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8288140" y="3064868"/>
            <a:ext cx="187424" cy="187424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354340" y="3448944"/>
            <a:ext cx="1874540" cy="234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458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FastAPI</a:t>
            </a:r>
            <a:endParaRPr lang="en-US" sz="1458" dirty="0"/>
          </a:p>
        </p:txBody>
      </p:sp>
      <p:sp>
        <p:nvSpPr>
          <p:cNvPr id="14" name="Text 10"/>
          <p:cNvSpPr/>
          <p:nvPr/>
        </p:nvSpPr>
        <p:spPr>
          <a:xfrm>
            <a:off x="5354340" y="3755132"/>
            <a:ext cx="6055320" cy="215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67"/>
              </a:lnSpc>
            </a:pPr>
            <a:r>
              <a:rPr lang="en-US" sz="116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High-performance Python API for backend logic and data processing.</a:t>
            </a:r>
            <a:endParaRPr lang="en-US" sz="1167" dirty="0"/>
          </a:p>
        </p:txBody>
      </p:sp>
      <p:sp>
        <p:nvSpPr>
          <p:cNvPr id="15" name="Shape 11"/>
          <p:cNvSpPr/>
          <p:nvPr/>
        </p:nvSpPr>
        <p:spPr>
          <a:xfrm>
            <a:off x="5234384" y="4270772"/>
            <a:ext cx="6295232" cy="1121668"/>
          </a:xfrm>
          <a:prstGeom prst="rect">
            <a:avLst/>
          </a:prstGeom>
          <a:solidFill>
            <a:srgbClr val="FCE2CF"/>
          </a:solidFill>
          <a:ln/>
        </p:spPr>
      </p:sp>
      <p:sp>
        <p:nvSpPr>
          <p:cNvPr id="16" name="Shape 12"/>
          <p:cNvSpPr/>
          <p:nvPr/>
        </p:nvSpPr>
        <p:spPr>
          <a:xfrm>
            <a:off x="5234384" y="4270772"/>
            <a:ext cx="6295232" cy="19050"/>
          </a:xfrm>
          <a:prstGeom prst="roundRect">
            <a:avLst>
              <a:gd name="adj" fmla="val 330640"/>
            </a:avLst>
          </a:prstGeom>
          <a:solidFill>
            <a:srgbClr val="E2C8B5"/>
          </a:solidFill>
          <a:ln/>
        </p:spPr>
      </p:sp>
      <p:sp>
        <p:nvSpPr>
          <p:cNvPr id="17" name="Shape 13"/>
          <p:cNvSpPr/>
          <p:nvPr/>
        </p:nvSpPr>
        <p:spPr>
          <a:xfrm>
            <a:off x="8194477" y="4092873"/>
            <a:ext cx="374848" cy="374848"/>
          </a:xfrm>
          <a:prstGeom prst="roundRect">
            <a:avLst>
              <a:gd name="adj" fmla="val 16803"/>
            </a:avLst>
          </a:prstGeom>
          <a:solidFill>
            <a:srgbClr val="FFF8F0"/>
          </a:solidFill>
          <a:ln w="22860">
            <a:solidFill>
              <a:srgbClr val="E2C8B5"/>
            </a:solidFill>
            <a:prstDash val="solid"/>
          </a:ln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8288140" y="4186536"/>
            <a:ext cx="187424" cy="187424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5354340" y="4570611"/>
            <a:ext cx="1874540" cy="234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458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SQLite</a:t>
            </a:r>
            <a:endParaRPr lang="en-US" sz="1458" dirty="0"/>
          </a:p>
        </p:txBody>
      </p:sp>
      <p:sp>
        <p:nvSpPr>
          <p:cNvPr id="20" name="Text 15"/>
          <p:cNvSpPr/>
          <p:nvPr/>
        </p:nvSpPr>
        <p:spPr>
          <a:xfrm>
            <a:off x="5354340" y="4876800"/>
            <a:ext cx="6055320" cy="215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67"/>
              </a:lnSpc>
            </a:pPr>
            <a:r>
              <a:rPr lang="en-US" sz="116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Lightweight, embedded database for efficient data storage.</a:t>
            </a:r>
            <a:endParaRPr lang="en-US" sz="1167" dirty="0"/>
          </a:p>
        </p:txBody>
      </p:sp>
      <p:sp>
        <p:nvSpPr>
          <p:cNvPr id="21" name="Shape 16"/>
          <p:cNvSpPr/>
          <p:nvPr/>
        </p:nvSpPr>
        <p:spPr>
          <a:xfrm>
            <a:off x="5234384" y="5392441"/>
            <a:ext cx="6295232" cy="941784"/>
          </a:xfrm>
          <a:prstGeom prst="rect">
            <a:avLst/>
          </a:prstGeom>
          <a:solidFill>
            <a:srgbClr val="FCE2CF"/>
          </a:solidFill>
          <a:ln/>
        </p:spPr>
      </p:sp>
      <p:sp>
        <p:nvSpPr>
          <p:cNvPr id="22" name="Shape 17"/>
          <p:cNvSpPr/>
          <p:nvPr/>
        </p:nvSpPr>
        <p:spPr>
          <a:xfrm>
            <a:off x="5234384" y="5392440"/>
            <a:ext cx="6295232" cy="19050"/>
          </a:xfrm>
          <a:prstGeom prst="roundRect">
            <a:avLst>
              <a:gd name="adj" fmla="val 330640"/>
            </a:avLst>
          </a:prstGeom>
          <a:solidFill>
            <a:srgbClr val="E2C8B5"/>
          </a:solidFill>
          <a:ln/>
        </p:spPr>
      </p:sp>
      <p:sp>
        <p:nvSpPr>
          <p:cNvPr id="23" name="Shape 18"/>
          <p:cNvSpPr/>
          <p:nvPr/>
        </p:nvSpPr>
        <p:spPr>
          <a:xfrm>
            <a:off x="8194477" y="5214541"/>
            <a:ext cx="374848" cy="374848"/>
          </a:xfrm>
          <a:prstGeom prst="roundRect">
            <a:avLst>
              <a:gd name="adj" fmla="val 16803"/>
            </a:avLst>
          </a:prstGeom>
          <a:solidFill>
            <a:srgbClr val="FFF8F0"/>
          </a:solidFill>
          <a:ln w="22860">
            <a:solidFill>
              <a:srgbClr val="E2C8B5"/>
            </a:solidFill>
            <a:prstDash val="solid"/>
          </a:ln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8288140" y="5308204"/>
            <a:ext cx="187424" cy="187424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5354340" y="5692280"/>
            <a:ext cx="1874540" cy="234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33"/>
              </a:lnSpc>
            </a:pPr>
            <a:r>
              <a:rPr lang="en-US" sz="1458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Docker</a:t>
            </a:r>
            <a:endParaRPr lang="en-US" sz="1458" dirty="0"/>
          </a:p>
        </p:txBody>
      </p:sp>
      <p:sp>
        <p:nvSpPr>
          <p:cNvPr id="26" name="Text 20"/>
          <p:cNvSpPr/>
          <p:nvPr/>
        </p:nvSpPr>
        <p:spPr>
          <a:xfrm>
            <a:off x="5354340" y="5998469"/>
            <a:ext cx="6055320" cy="215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67"/>
              </a:lnSpc>
            </a:pPr>
            <a:r>
              <a:rPr lang="en-US" sz="1167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Containerization for consistent deployment across environments.</a:t>
            </a:r>
            <a:endParaRPr lang="en-US" sz="1167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24291" y="6450419"/>
            <a:ext cx="1467709" cy="31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615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271" y="602258"/>
            <a:ext cx="10184308" cy="520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83"/>
              </a:lnSpc>
            </a:pPr>
            <a:r>
              <a:rPr lang="en-US" sz="32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Polymorphic Game Engine: Engaging Reinforcement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613271" y="1438672"/>
            <a:ext cx="10965458" cy="259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29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Learning isn't one-size-fits-all. ConceptSnap's game engine adapts reinforcement activities to the subject matter.</a:t>
            </a:r>
            <a:endParaRPr lang="en-US" sz="1292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271" y="1876227"/>
            <a:ext cx="3347144" cy="334714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3271" y="5381427"/>
            <a:ext cx="2080816" cy="260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62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Physics Simulations</a:t>
            </a:r>
            <a:endParaRPr lang="en-US" sz="1625" dirty="0"/>
          </a:p>
        </p:txBody>
      </p:sp>
      <p:sp>
        <p:nvSpPr>
          <p:cNvPr id="6" name="Text 3"/>
          <p:cNvSpPr/>
          <p:nvPr/>
        </p:nvSpPr>
        <p:spPr>
          <a:xfrm>
            <a:off x="613271" y="5736332"/>
            <a:ext cx="3523357" cy="519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29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environments where STEM students apply theoretical knowledge.</a:t>
            </a:r>
            <a:endParaRPr lang="en-US" sz="1292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4272" y="1876227"/>
            <a:ext cx="3347144" cy="334714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334272" y="5381427"/>
            <a:ext cx="2080816" cy="260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62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Logic Puzzles</a:t>
            </a:r>
            <a:endParaRPr lang="en-US" sz="1625" dirty="0"/>
          </a:p>
        </p:txBody>
      </p:sp>
      <p:sp>
        <p:nvSpPr>
          <p:cNvPr id="9" name="Text 5"/>
          <p:cNvSpPr/>
          <p:nvPr/>
        </p:nvSpPr>
        <p:spPr>
          <a:xfrm>
            <a:off x="4334272" y="5736332"/>
            <a:ext cx="3523357" cy="519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29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Challenging scenarios for Computer Science and critical thinking skills.</a:t>
            </a:r>
            <a:endParaRPr lang="en-US" sz="1292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5273" y="1876227"/>
            <a:ext cx="3347244" cy="334724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055273" y="5381526"/>
            <a:ext cx="2080816" cy="260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62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Interactive Timelines</a:t>
            </a:r>
            <a:endParaRPr lang="en-US" sz="1625" dirty="0"/>
          </a:p>
        </p:txBody>
      </p:sp>
      <p:sp>
        <p:nvSpPr>
          <p:cNvPr id="12" name="Text 7"/>
          <p:cNvSpPr/>
          <p:nvPr/>
        </p:nvSpPr>
        <p:spPr>
          <a:xfrm>
            <a:off x="8055272" y="5736432"/>
            <a:ext cx="3523457" cy="5193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42"/>
              </a:lnSpc>
            </a:pPr>
            <a:r>
              <a:rPr lang="en-US" sz="1292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challenges for humanities subjects, bringing history to life.</a:t>
            </a:r>
            <a:endParaRPr lang="en-US" sz="1292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24291" y="6450419"/>
            <a:ext cx="1467709" cy="31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0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4291" y="6450419"/>
            <a:ext cx="1467709" cy="3189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31469" y="701084"/>
            <a:ext cx="6354366" cy="10735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208"/>
              </a:lnSpc>
            </a:pPr>
            <a:r>
              <a:rPr lang="en-US" sz="3375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Intuitive &amp; Inclusive: UX &amp; Accessibility</a:t>
            </a:r>
            <a:endParaRPr lang="en-US" sz="3375" dirty="0"/>
          </a:p>
        </p:txBody>
      </p:sp>
      <p:sp>
        <p:nvSpPr>
          <p:cNvPr id="4" name="Text 1"/>
          <p:cNvSpPr/>
          <p:nvPr/>
        </p:nvSpPr>
        <p:spPr>
          <a:xfrm>
            <a:off x="3131469" y="2019403"/>
            <a:ext cx="6354366" cy="535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3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ConceptSnap is designed for all learners, prioritizing a seamless and accessible experience.</a:t>
            </a:r>
            <a:endParaRPr lang="en-US" sz="1333" dirty="0"/>
          </a:p>
        </p:txBody>
      </p:sp>
      <p:sp>
        <p:nvSpPr>
          <p:cNvPr id="5" name="Shape 2"/>
          <p:cNvSpPr/>
          <p:nvPr/>
        </p:nvSpPr>
        <p:spPr>
          <a:xfrm>
            <a:off x="3131468" y="2738740"/>
            <a:ext cx="3095625" cy="1819870"/>
          </a:xfrm>
          <a:prstGeom prst="roundRect">
            <a:avLst>
              <a:gd name="adj" fmla="val 5025"/>
            </a:avLst>
          </a:prstGeom>
          <a:solidFill>
            <a:srgbClr val="FFF8F0"/>
          </a:solidFill>
          <a:ln w="22860">
            <a:solidFill>
              <a:srgbClr val="E2C8B5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3112418" y="2738740"/>
            <a:ext cx="76200" cy="1819870"/>
          </a:xfrm>
          <a:prstGeom prst="roundRect">
            <a:avLst>
              <a:gd name="adj" fmla="val 94681"/>
            </a:avLst>
          </a:prstGeom>
          <a:solidFill>
            <a:srgbClr val="D2600F"/>
          </a:solidFill>
          <a:ln/>
        </p:spPr>
      </p:sp>
      <p:sp>
        <p:nvSpPr>
          <p:cNvPr id="7" name="Text 4"/>
          <p:cNvSpPr/>
          <p:nvPr/>
        </p:nvSpPr>
        <p:spPr>
          <a:xfrm>
            <a:off x="3379416" y="2929537"/>
            <a:ext cx="2344837" cy="268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Premium Dark Mode UI</a:t>
            </a:r>
            <a:endParaRPr lang="en-US" sz="1667" dirty="0"/>
          </a:p>
        </p:txBody>
      </p:sp>
      <p:sp>
        <p:nvSpPr>
          <p:cNvPr id="8" name="Text 5"/>
          <p:cNvSpPr/>
          <p:nvPr/>
        </p:nvSpPr>
        <p:spPr>
          <a:xfrm>
            <a:off x="3379416" y="3295753"/>
            <a:ext cx="2656880" cy="803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3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sleek, modern interface optimized for reduced eye strain and enhanced focus.</a:t>
            </a:r>
            <a:endParaRPr lang="en-US" sz="1333" dirty="0"/>
          </a:p>
        </p:txBody>
      </p:sp>
      <p:sp>
        <p:nvSpPr>
          <p:cNvPr id="9" name="Shape 6"/>
          <p:cNvSpPr/>
          <p:nvPr/>
        </p:nvSpPr>
        <p:spPr>
          <a:xfrm>
            <a:off x="6390208" y="2738740"/>
            <a:ext cx="3095625" cy="1819870"/>
          </a:xfrm>
          <a:prstGeom prst="roundRect">
            <a:avLst>
              <a:gd name="adj" fmla="val 5025"/>
            </a:avLst>
          </a:prstGeom>
          <a:solidFill>
            <a:srgbClr val="FFF8F0"/>
          </a:solidFill>
          <a:ln w="22860">
            <a:solidFill>
              <a:srgbClr val="E2C8B5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371158" y="2738740"/>
            <a:ext cx="76200" cy="1819870"/>
          </a:xfrm>
          <a:prstGeom prst="roundRect">
            <a:avLst>
              <a:gd name="adj" fmla="val 94681"/>
            </a:avLst>
          </a:prstGeom>
          <a:solidFill>
            <a:srgbClr val="D2600F"/>
          </a:solidFill>
          <a:ln/>
        </p:spPr>
      </p:sp>
      <p:sp>
        <p:nvSpPr>
          <p:cNvPr id="11" name="Text 8"/>
          <p:cNvSpPr/>
          <p:nvPr/>
        </p:nvSpPr>
        <p:spPr>
          <a:xfrm>
            <a:off x="6638157" y="2929538"/>
            <a:ext cx="2656880" cy="536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Real-time Progress Tracking</a:t>
            </a:r>
            <a:endParaRPr lang="en-US" sz="1667" dirty="0"/>
          </a:p>
        </p:txBody>
      </p:sp>
      <p:sp>
        <p:nvSpPr>
          <p:cNvPr id="12" name="Text 9"/>
          <p:cNvSpPr/>
          <p:nvPr/>
        </p:nvSpPr>
        <p:spPr>
          <a:xfrm>
            <a:off x="6638157" y="3564140"/>
            <a:ext cx="2656880" cy="803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3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 dashboards to monitor learning journey and identify areas for improvement.</a:t>
            </a:r>
            <a:endParaRPr lang="en-US" sz="1333" dirty="0"/>
          </a:p>
        </p:txBody>
      </p:sp>
      <p:sp>
        <p:nvSpPr>
          <p:cNvPr id="13" name="Shape 10"/>
          <p:cNvSpPr/>
          <p:nvPr/>
        </p:nvSpPr>
        <p:spPr>
          <a:xfrm>
            <a:off x="3131468" y="4754102"/>
            <a:ext cx="3095625" cy="1551483"/>
          </a:xfrm>
          <a:prstGeom prst="roundRect">
            <a:avLst>
              <a:gd name="adj" fmla="val 5894"/>
            </a:avLst>
          </a:prstGeom>
          <a:solidFill>
            <a:srgbClr val="FFF8F0"/>
          </a:solidFill>
          <a:ln w="22860">
            <a:solidFill>
              <a:srgbClr val="E2C8B5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3079372" y="4754102"/>
            <a:ext cx="76200" cy="1551483"/>
          </a:xfrm>
          <a:prstGeom prst="roundRect">
            <a:avLst>
              <a:gd name="adj" fmla="val 94681"/>
            </a:avLst>
          </a:prstGeom>
          <a:solidFill>
            <a:srgbClr val="D2600F"/>
          </a:solidFill>
          <a:ln/>
        </p:spPr>
      </p:sp>
      <p:sp>
        <p:nvSpPr>
          <p:cNvPr id="15" name="Text 12"/>
          <p:cNvSpPr/>
          <p:nvPr/>
        </p:nvSpPr>
        <p:spPr>
          <a:xfrm>
            <a:off x="3379416" y="4912523"/>
            <a:ext cx="2536726" cy="268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6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Voice-to-Text Integration</a:t>
            </a:r>
            <a:endParaRPr lang="en-US" sz="1667" dirty="0"/>
          </a:p>
        </p:txBody>
      </p:sp>
      <p:sp>
        <p:nvSpPr>
          <p:cNvPr id="16" name="Text 13"/>
          <p:cNvSpPr/>
          <p:nvPr/>
        </p:nvSpPr>
        <p:spPr>
          <a:xfrm>
            <a:off x="3379416" y="5278740"/>
            <a:ext cx="2656880" cy="8036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333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Enabling hands-free interaction and supporting diverse learning needs.</a:t>
            </a: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107235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236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2931816"/>
            <a:ext cx="9465171" cy="590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25"/>
              </a:lnSpc>
            </a:pPr>
            <a:r>
              <a:rPr lang="en-US" sz="3708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Financial Sustainability: The '0-Cost' Model</a:t>
            </a:r>
            <a:endParaRPr lang="en-US" sz="3708" dirty="0"/>
          </a:p>
        </p:txBody>
      </p:sp>
      <p:sp>
        <p:nvSpPr>
          <p:cNvPr id="4" name="Text 1"/>
          <p:cNvSpPr/>
          <p:nvPr/>
        </p:nvSpPr>
        <p:spPr>
          <a:xfrm>
            <a:off x="661492" y="3805932"/>
            <a:ext cx="10869018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sz="145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ConceptSnap is built for efficiency, ensuring accessibility and long-term viability without financial barriers.</a:t>
            </a:r>
            <a:endParaRPr lang="en-US" sz="1458" dirty="0"/>
          </a:p>
        </p:txBody>
      </p:sp>
      <p:sp>
        <p:nvSpPr>
          <p:cNvPr id="5" name="Text 2"/>
          <p:cNvSpPr/>
          <p:nvPr/>
        </p:nvSpPr>
        <p:spPr>
          <a:xfrm>
            <a:off x="661492" y="4415433"/>
            <a:ext cx="3465513" cy="623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875"/>
              </a:lnSpc>
            </a:pPr>
            <a:r>
              <a:rPr lang="en-US" sz="487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0</a:t>
            </a:r>
            <a:endParaRPr lang="en-US" sz="4875" dirty="0"/>
          </a:p>
        </p:txBody>
      </p:sp>
      <p:sp>
        <p:nvSpPr>
          <p:cNvPr id="6" name="Text 3"/>
          <p:cNvSpPr/>
          <p:nvPr/>
        </p:nvSpPr>
        <p:spPr>
          <a:xfrm>
            <a:off x="1142207" y="5275263"/>
            <a:ext cx="2504083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92"/>
              </a:lnSpc>
            </a:pPr>
            <a:r>
              <a:rPr lang="en-US" sz="183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Marginal Cost Per User</a:t>
            </a:r>
            <a:endParaRPr lang="en-US" sz="1833" dirty="0"/>
          </a:p>
        </p:txBody>
      </p:sp>
      <p:sp>
        <p:nvSpPr>
          <p:cNvPr id="7" name="Text 4"/>
          <p:cNvSpPr/>
          <p:nvPr/>
        </p:nvSpPr>
        <p:spPr>
          <a:xfrm>
            <a:off x="661492" y="5683944"/>
            <a:ext cx="346551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375"/>
              </a:lnSpc>
            </a:pPr>
            <a:r>
              <a:rPr lang="en-US" sz="145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Leveraging efficient technology stack and open-source tools.</a:t>
            </a:r>
            <a:endParaRPr lang="en-US" sz="1458" dirty="0"/>
          </a:p>
        </p:txBody>
      </p:sp>
      <p:sp>
        <p:nvSpPr>
          <p:cNvPr id="8" name="Text 5"/>
          <p:cNvSpPr/>
          <p:nvPr/>
        </p:nvSpPr>
        <p:spPr>
          <a:xfrm>
            <a:off x="4363244" y="4415433"/>
            <a:ext cx="3465513" cy="623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875"/>
              </a:lnSpc>
            </a:pPr>
            <a:r>
              <a:rPr lang="en-US" sz="487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Free</a:t>
            </a:r>
            <a:endParaRPr lang="en-US" sz="4875" dirty="0"/>
          </a:p>
        </p:txBody>
      </p:sp>
      <p:sp>
        <p:nvSpPr>
          <p:cNvPr id="9" name="Text 6"/>
          <p:cNvSpPr/>
          <p:nvPr/>
        </p:nvSpPr>
        <p:spPr>
          <a:xfrm>
            <a:off x="4914603" y="527526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92"/>
              </a:lnSpc>
            </a:pPr>
            <a:r>
              <a:rPr lang="en-US" sz="183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Tier Hosting</a:t>
            </a:r>
            <a:endParaRPr lang="en-US" sz="1833" dirty="0"/>
          </a:p>
        </p:txBody>
      </p:sp>
      <p:sp>
        <p:nvSpPr>
          <p:cNvPr id="10" name="Text 7"/>
          <p:cNvSpPr/>
          <p:nvPr/>
        </p:nvSpPr>
        <p:spPr>
          <a:xfrm>
            <a:off x="4363244" y="5683944"/>
            <a:ext cx="346551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375"/>
              </a:lnSpc>
            </a:pPr>
            <a:r>
              <a:rPr lang="en-US" sz="145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Utilizing platforms with generous free tiers for infrastructure.</a:t>
            </a:r>
            <a:endParaRPr lang="en-US" sz="1458" dirty="0"/>
          </a:p>
        </p:txBody>
      </p:sp>
      <p:sp>
        <p:nvSpPr>
          <p:cNvPr id="11" name="Text 8"/>
          <p:cNvSpPr/>
          <p:nvPr/>
        </p:nvSpPr>
        <p:spPr>
          <a:xfrm>
            <a:off x="8064996" y="4415433"/>
            <a:ext cx="3465513" cy="623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875"/>
              </a:lnSpc>
            </a:pPr>
            <a:r>
              <a:rPr lang="en-US" sz="4875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Open</a:t>
            </a:r>
            <a:endParaRPr lang="en-US" sz="4875" dirty="0"/>
          </a:p>
        </p:txBody>
      </p:sp>
      <p:sp>
        <p:nvSpPr>
          <p:cNvPr id="12" name="Text 9"/>
          <p:cNvSpPr/>
          <p:nvPr/>
        </p:nvSpPr>
        <p:spPr>
          <a:xfrm>
            <a:off x="8616355" y="5275263"/>
            <a:ext cx="2362696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92"/>
              </a:lnSpc>
            </a:pPr>
            <a:r>
              <a:rPr lang="en-US" sz="1833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Source Tools</a:t>
            </a:r>
            <a:endParaRPr lang="en-US" sz="1833" dirty="0"/>
          </a:p>
        </p:txBody>
      </p:sp>
      <p:sp>
        <p:nvSpPr>
          <p:cNvPr id="13" name="Text 10"/>
          <p:cNvSpPr/>
          <p:nvPr/>
        </p:nvSpPr>
        <p:spPr>
          <a:xfrm>
            <a:off x="8064996" y="5683944"/>
            <a:ext cx="346551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375"/>
              </a:lnSpc>
            </a:pPr>
            <a:r>
              <a:rPr lang="en-US" sz="1458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Minimizing licensing fees and maximizing community contributions.</a:t>
            </a:r>
            <a:endParaRPr lang="en-US" sz="1458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4291" y="6450419"/>
            <a:ext cx="1467709" cy="31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381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0696" y="525668"/>
            <a:ext cx="3116025" cy="1485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8"/>
              </a:lnSpc>
            </a:pPr>
            <a:r>
              <a:rPr lang="en-US" sz="2667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Conclusion &amp; Future Vision</a:t>
            </a:r>
            <a:endParaRPr lang="en-US" sz="2667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888" y="1042790"/>
            <a:ext cx="5372894" cy="53728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4291" y="6450419"/>
            <a:ext cx="1467709" cy="31897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36675" y="1268496"/>
            <a:ext cx="427074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8115" indent="-238115">
              <a:buFont typeface="Arial" panose="020B0604020202020204" pitchFamily="34" charset="0"/>
              <a:buChar char="•"/>
            </a:pPr>
            <a:r>
              <a:rPr lang="en-US" sz="2000" dirty="0" err="1"/>
              <a:t>ConceptSnap</a:t>
            </a:r>
            <a:r>
              <a:rPr lang="en-US" sz="2000" dirty="0"/>
              <a:t> is more than a learning tool; it's a paradigm shift in how we approach subject mastery.</a:t>
            </a:r>
          </a:p>
          <a:p>
            <a:pPr marL="238115" indent="-238115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38115" indent="-238115">
              <a:buFont typeface="Arial" panose="020B0604020202020204" pitchFamily="34" charset="0"/>
              <a:buChar char="•"/>
            </a:pPr>
            <a:r>
              <a:rPr lang="en-US" sz="2000" dirty="0"/>
              <a:t>LLM-Based Feedback: Integrating advanced Large Language Models for even more nuanced and human-like feedback.</a:t>
            </a:r>
          </a:p>
          <a:p>
            <a:pPr marL="238115" indent="-238115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38115" indent="-238115">
              <a:buFont typeface="Arial" panose="020B0604020202020204" pitchFamily="34" charset="0"/>
              <a:buChar char="•"/>
            </a:pPr>
            <a:r>
              <a:rPr lang="en-US" sz="2000" dirty="0"/>
              <a:t>3D VR Simulations: Immersive virtual reality environments for experiential learning.</a:t>
            </a:r>
          </a:p>
          <a:p>
            <a:pPr marL="238115" indent="-238115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38115" indent="-238115">
              <a:buFont typeface="Arial" panose="020B0604020202020204" pitchFamily="34" charset="0"/>
              <a:buChar char="•"/>
            </a:pPr>
            <a:r>
              <a:rPr lang="en-US" sz="2000" dirty="0"/>
              <a:t>Adaptive Learning Paths: Personalized curricula that adjust in real-time to student performance.</a:t>
            </a:r>
          </a:p>
        </p:txBody>
      </p:sp>
    </p:spTree>
    <p:extLst>
      <p:ext uri="{BB962C8B-B14F-4D97-AF65-F5344CB8AC3E}">
        <p14:creationId xmlns:p14="http://schemas.microsoft.com/office/powerpoint/2010/main" val="2792748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588</Words>
  <Application>Microsoft Office PowerPoint</Application>
  <PresentationFormat>Widescreen</PresentationFormat>
  <Paragraphs>82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Bitter Medium</vt:lpstr>
      <vt:lpstr>Calibri</vt:lpstr>
      <vt:lpstr>Calibri Light</vt:lpstr>
      <vt:lpstr>Noto Serif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3</cp:revision>
  <dcterms:created xsi:type="dcterms:W3CDTF">2026-01-20T18:48:24Z</dcterms:created>
  <dcterms:modified xsi:type="dcterms:W3CDTF">2026-01-20T18:49:10Z</dcterms:modified>
</cp:coreProperties>
</file>

<file path=docProps/thumbnail.jpeg>
</file>